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17.xml" Type="http://schemas.openxmlformats.org/officeDocument/2006/relationships/slide" Id="rId2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s/slide18.xml" Type="http://schemas.openxmlformats.org/officeDocument/2006/relationships/slide" Id="rId2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slides/slide19.xml" Type="http://schemas.openxmlformats.org/officeDocument/2006/relationships/slide" Id="rId24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9" name="Shape 10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5" name="Shape 1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7" name="Shape 1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8" name="Shape 12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29" name="Shape 12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3" name="Shape 1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9" name="Shape 1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5" name="Shape 1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0" name="Shape 1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1" name="Shape 15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lt2"/>
              </a:buClr>
              <a:buNone/>
              <a:defRPr>
                <a:solidFill>
                  <a:schemeClr val="lt2"/>
                </a:solidFill>
              </a:defRPr>
            </a:lvl1pPr>
            <a:lvl2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2pPr>
            <a:lvl3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3pPr>
            <a:lvl4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4pPr>
            <a:lvl5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5pPr>
            <a:lvl6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6pPr>
            <a:lvl7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7pPr>
            <a:lvl8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8pPr>
            <a:lvl9pPr algn="ctr">
              <a:spcBef>
                <a:spcPts val="0"/>
              </a:spcBef>
              <a:buClr>
                <a:schemeClr val="lt2"/>
              </a:buClr>
              <a:buSzPct val="100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lt1"/>
              </a:buClr>
              <a:buSzPct val="100000"/>
              <a:defRPr sz="3000">
                <a:solidFill>
                  <a:schemeClr val="lt1"/>
                </a:solidFill>
              </a:defRPr>
            </a:lvl1pPr>
            <a:lvl2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2pPr>
            <a:lvl3pPr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4pPr>
            <a:lvl5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5pPr>
            <a:lvl6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6pPr>
            <a:lvl7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7pPr>
            <a:lvl8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8pPr>
            <a:lvl9pPr>
              <a:spcBef>
                <a:spcPts val="360"/>
              </a:spcBef>
              <a:buClr>
                <a:schemeClr val="lt1"/>
              </a:buClr>
              <a:buSzPct val="100000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0.jpg" Type="http://schemas.openxmlformats.org/officeDocument/2006/relationships/image" Id="rId4"/><Relationship Target="../media/image15.jp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24.jpg" Type="http://schemas.openxmlformats.org/officeDocument/2006/relationships/image" Id="rId4"/><Relationship Target="../media/image11.jp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1.jp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18.jpg" Type="http://schemas.openxmlformats.org/officeDocument/2006/relationships/image" Id="rId3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2.jp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0.jp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3.jp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19.jp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4"/><Relationship Target="www.comicsgirl.com" Type="http://schemas.openxmlformats.org/officeDocument/2006/relationships/hyperlink" TargetMode="External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7.jpg" Type="http://schemas.openxmlformats.org/officeDocument/2006/relationships/image" Id="rId4"/><Relationship Target="../media/image12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jpg" Type="http://schemas.openxmlformats.org/officeDocument/2006/relationships/image" Id="rId4"/><Relationship Target="../media/image14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4"/><Relationship Target="../media/image00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3.jpg" Type="http://schemas.openxmlformats.org/officeDocument/2006/relationships/image" Id="rId4"/><Relationship Target="../media/image02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4"/><Relationship Target="../media/image06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16.jpg" Type="http://schemas.openxmlformats.org/officeDocument/2006/relationships/image" Id="rId4"/><Relationship Target="../media/image05.jp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jpg" Type="http://schemas.openxmlformats.org/officeDocument/2006/relationships/image" Id="rId4"/><Relationship Target="../media/image17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Comics by Women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Presented by Eden Miller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Minicomics &amp; cutting-edge creators</a:t>
            </a:r>
          </a:p>
        </p:txBody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y="1063375" x="5676000"/>
            <a:ext cy="3862500" cx="301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Seo Kim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Corinne Mucha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L. Nichols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Yumi Sakugawa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Andrea Tsurumi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Whit Taylor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Jen Vaughn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Jenn Woodall</a:t>
            </a: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554824" x="304800"/>
            <a:ext cy="2879602" cx="2534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Shape 9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90575" x="3210975"/>
            <a:ext cy="3735297" cx="23756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Publishers, groups and events</a:t>
            </a:r>
          </a:p>
        </p:txBody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1063375" x="5676000"/>
            <a:ext cy="3862500" cx="301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Koyama Press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Team Girl Comic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Dirty Diamonds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Laydeez Do Comics</a:t>
            </a:r>
          </a:p>
          <a:p>
            <a:pPr rtl="0" lvl="0" indent="-3810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Drink &amp; Draw Like a Lady</a:t>
            </a:r>
          </a:p>
        </p:txBody>
      </p:sp>
      <p:pic>
        <p:nvPicPr>
          <p:cNvPr id="102" name="Shape 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136800" x="362350"/>
            <a:ext cy="3715649" cx="2198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Shape 10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284025" x="2877029"/>
            <a:ext cy="3421200" cx="27095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type="ctrTitle"/>
          </p:nvPr>
        </p:nvSpPr>
        <p:spPr>
          <a:xfrm>
            <a:off y="1246548" x="685800"/>
            <a:ext cy="24404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My Top Picks </a:t>
            </a:r>
          </a:p>
          <a:p>
            <a:pPr rtl="0">
              <a:spcBef>
                <a:spcPts val="0"/>
              </a:spcBef>
              <a:buNone/>
            </a:pPr>
            <a:r>
              <a:rPr lang="en"/>
              <a:t>of Comics by Women </a:t>
            </a:r>
          </a:p>
          <a:p>
            <a:pPr rtl="0" lvl="0">
              <a:spcBef>
                <a:spcPts val="0"/>
              </a:spcBef>
              <a:buNone/>
            </a:pPr>
            <a:r>
              <a:rPr lang="en"/>
              <a:t>for 2014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3" name="Shape 113"/>
          <p:cNvSpPr txBox="1"/>
          <p:nvPr>
            <p:ph idx="1" type="subTitle"/>
          </p:nvPr>
        </p:nvSpPr>
        <p:spPr>
          <a:xfrm>
            <a:off y="375175" x="4949850"/>
            <a:ext cy="4441499" cx="3873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b="1" lang="en" i="1">
                <a:solidFill>
                  <a:schemeClr val="lt1"/>
                </a:solidFill>
              </a:rPr>
              <a:t>Can’t We Talk About Something More Pleasant 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rPr lang="en">
                <a:solidFill>
                  <a:schemeClr val="lt1"/>
                </a:solidFill>
              </a:rPr>
              <a:t>Roz Chast</a:t>
            </a:r>
          </a:p>
        </p:txBody>
      </p:sp>
      <p:pic>
        <p:nvPicPr>
          <p:cNvPr id="114" name="Shape 1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05724" x="653550"/>
            <a:ext cy="4732058" cx="3872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9" name="Shape 119"/>
          <p:cNvSpPr txBox="1"/>
          <p:nvPr>
            <p:ph idx="1" type="subTitle"/>
          </p:nvPr>
        </p:nvSpPr>
        <p:spPr>
          <a:xfrm>
            <a:off y="375175" x="4949850"/>
            <a:ext cy="4441499" cx="3873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 i="1">
                <a:solidFill>
                  <a:schemeClr val="lt1"/>
                </a:solidFill>
              </a:rPr>
              <a:t>How to Be Happy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lt1"/>
                </a:solidFill>
              </a:rPr>
              <a:t>Eleanor Davis</a:t>
            </a:r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53603" x="643825"/>
            <a:ext cy="4744418" cx="36342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5" name="Shape 125"/>
          <p:cNvSpPr txBox="1"/>
          <p:nvPr>
            <p:ph idx="1" type="subTitle"/>
          </p:nvPr>
        </p:nvSpPr>
        <p:spPr>
          <a:xfrm>
            <a:off y="375175" x="4949850"/>
            <a:ext cy="4441499" cx="3873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 i="1">
                <a:solidFill>
                  <a:schemeClr val="lt1"/>
                </a:solidFill>
              </a:rPr>
              <a:t>Operation Margarine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lt1"/>
                </a:solidFill>
              </a:rPr>
              <a:t>Katie Skelly</a:t>
            </a:r>
          </a:p>
        </p:txBody>
      </p:sp>
      <p:pic>
        <p:nvPicPr>
          <p:cNvPr id="126" name="Shape 1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25962" x="796550"/>
            <a:ext cy="4739175" cx="3472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1" name="Shape 131"/>
          <p:cNvSpPr txBox="1"/>
          <p:nvPr>
            <p:ph idx="1" type="subTitle"/>
          </p:nvPr>
        </p:nvSpPr>
        <p:spPr>
          <a:xfrm>
            <a:off y="375175" x="4949850"/>
            <a:ext cy="4441499" cx="3873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 i="1">
                <a:solidFill>
                  <a:schemeClr val="lt1"/>
                </a:solidFill>
              </a:rPr>
              <a:t>Over Easy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lt1"/>
                </a:solidFill>
              </a:rPr>
              <a:t>Mimi Pond</a:t>
            </a:r>
          </a:p>
        </p:txBody>
      </p:sp>
      <p:pic>
        <p:nvPicPr>
          <p:cNvPr id="132" name="Shape 1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80233" x="796550"/>
            <a:ext cy="4630632" cx="34729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7" name="Shape 137"/>
          <p:cNvSpPr txBox="1"/>
          <p:nvPr>
            <p:ph idx="1" type="subTitle"/>
          </p:nvPr>
        </p:nvSpPr>
        <p:spPr>
          <a:xfrm>
            <a:off y="375175" x="4949850"/>
            <a:ext cy="4441499" cx="3873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 i="1">
                <a:solidFill>
                  <a:schemeClr val="lt1"/>
                </a:solidFill>
              </a:rPr>
              <a:t>This One Summer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chemeClr val="lt1"/>
                </a:solidFill>
              </a:rPr>
              <a:t>Jillian Tamaki</a:t>
            </a:r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lt1"/>
                </a:solidFill>
              </a:rPr>
              <a:t>Mariko Tamaki</a:t>
            </a:r>
          </a:p>
        </p:txBody>
      </p:sp>
      <p:pic>
        <p:nvPicPr>
          <p:cNvPr id="138" name="Shape 1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34212" x="790424"/>
            <a:ext cy="4875075" cx="344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2" name="Shape 1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3" name="Shape 143"/>
          <p:cNvSpPr txBox="1"/>
          <p:nvPr>
            <p:ph idx="1" type="subTitle"/>
          </p:nvPr>
        </p:nvSpPr>
        <p:spPr>
          <a:xfrm>
            <a:off y="375175" x="4949850"/>
            <a:ext cy="4441499" cx="38730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en" i="1">
                <a:solidFill>
                  <a:schemeClr val="lt1"/>
                </a:solidFill>
              </a:rPr>
              <a:t>Through the Woods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rPr lang="en">
                <a:solidFill>
                  <a:schemeClr val="lt1"/>
                </a:solidFill>
              </a:rPr>
              <a:t>Emily Carroll</a:t>
            </a:r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82750" x="474700"/>
            <a:ext cy="4577994" cx="3872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 txBox="1"/>
          <p:nvPr>
            <p:ph type="ctrTitle"/>
          </p:nvPr>
        </p:nvSpPr>
        <p:spPr>
          <a:xfrm>
            <a:off y="2287324" x="685800"/>
            <a:ext cy="7382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Thank you!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Comics by Women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200150" x="3570975"/>
            <a:ext cy="3725699" cx="51155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2400" lang="en"/>
              <a:t>About me: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Ignatz Awards coordinator for Small Press Expo</a:t>
            </a:r>
          </a:p>
          <a:p>
            <a:pPr rtl="0" lvl="0" indent="-3810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400" lang="en"/>
              <a:t>Blogger for 10 years at </a:t>
            </a:r>
            <a:r>
              <a:rPr u="sng" sz="2400" lang="en">
                <a:solidFill>
                  <a:schemeClr val="hlink"/>
                </a:solidFill>
                <a:hlinkClick r:id="rId3"/>
              </a:rPr>
              <a:t>www.comicsgirl.com</a:t>
            </a:r>
          </a:p>
          <a:p>
            <a:pPr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rtl="0" lvl="0">
              <a:spcBef>
                <a:spcPts val="0"/>
              </a:spcBef>
              <a:buNone/>
            </a:pPr>
            <a:r>
              <a:rPr sz="2400" lang="en"/>
              <a:t>Trina Robbins’ </a:t>
            </a:r>
            <a:r>
              <a:rPr sz="2400" lang="en" i="1"/>
              <a:t>Pretty in Ink</a:t>
            </a:r>
            <a:r>
              <a:rPr sz="2400" lang="en"/>
              <a:t>, published by Fantagraphics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1" name="Shape 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224050" x="457199"/>
            <a:ext cy="3802233" cx="285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Mainstream comics: Superheroes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063375" x="5741225"/>
            <a:ext cy="3725699" cx="2945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556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000" lang="en"/>
              <a:t>Kelly Sue DeConnick: </a:t>
            </a:r>
            <a:r>
              <a:rPr sz="2000" lang="en" i="1"/>
              <a:t>Captain Marvel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 i="1"/>
          </a:p>
          <a:p>
            <a:pPr rtl="0" lvl="0" indent="-3556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000" lang="en"/>
              <a:t>G. Willow Wilson: </a:t>
            </a:r>
            <a:r>
              <a:rPr sz="2000" lang="en" i="1"/>
              <a:t>Ms. Marvel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 i="1"/>
          </a:p>
          <a:p>
            <a:pPr rtl="0" lvl="0" indent="-3556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000" lang="en"/>
              <a:t>Gail Simone: </a:t>
            </a:r>
            <a:r>
              <a:rPr sz="2000" lang="en" i="1"/>
              <a:t>Birds of Prey</a:t>
            </a:r>
            <a:r>
              <a:rPr sz="2000" lang="en"/>
              <a:t>, </a:t>
            </a:r>
            <a:r>
              <a:rPr sz="2000" lang="en" i="1"/>
              <a:t>Batgirl</a:t>
            </a:r>
            <a:r>
              <a:rPr sz="2000" lang="en"/>
              <a:t>, </a:t>
            </a:r>
            <a:r>
              <a:rPr sz="2000" lang="en" i="1"/>
              <a:t>Red Sonja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2000" i="1"/>
          </a:p>
        </p:txBody>
      </p:sp>
      <p:pic>
        <p:nvPicPr>
          <p:cNvPr id="38" name="Shape 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063663" x="346527"/>
            <a:ext cy="3725123" cx="2451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Shape 3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063669" x="3043875"/>
            <a:ext cy="3725113" cx="2451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Mainstream comics: Sci-fi &amp; Fantasy</a:t>
            </a:r>
          </a:p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y="1200150" x="5613075"/>
            <a:ext cy="3725699" cx="3073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556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000" lang="en"/>
              <a:t>Kelly Sue DeConnick and Emma Rios: </a:t>
            </a:r>
            <a:r>
              <a:rPr sz="2000" lang="en" i="1"/>
              <a:t>Pretty Deadly</a:t>
            </a:r>
          </a:p>
          <a:p>
            <a:pPr rtl="0" lvl="0" indent="-3556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000" lang="en"/>
              <a:t>Grace Ellis, Noelle Stevenson, Brooke Allen: </a:t>
            </a:r>
            <a:r>
              <a:rPr sz="2000" lang="en" i="1"/>
              <a:t>Lumberjanes</a:t>
            </a:r>
          </a:p>
          <a:p>
            <a:pPr rtl="0" lvl="0" indent="-3556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000" lang="en"/>
              <a:t>Carla Speed McNeil: </a:t>
            </a:r>
            <a:r>
              <a:rPr sz="2000" lang="en" i="1"/>
              <a:t>Finder</a:t>
            </a:r>
          </a:p>
          <a:p>
            <a:pPr rtl="0" lvl="0" indent="-355600" marL="4572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2000" lang="en"/>
              <a:t>Fiona Staples: </a:t>
            </a:r>
            <a:r>
              <a:rPr sz="2000" lang="en" i="1"/>
              <a:t>Saga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46" name="Shape 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004625" x="457200"/>
            <a:ext cy="3764794" cx="2451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Shape 4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007332" x="3165227"/>
            <a:ext cy="3759393" cx="24511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Children and Young Adult Comics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1063375" x="5676000"/>
            <a:ext cy="3862500" cx="301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Raina Telgemeier: </a:t>
            </a:r>
            <a:r>
              <a:rPr sz="1800" lang="en" i="1"/>
              <a:t>Smile</a:t>
            </a:r>
            <a:r>
              <a:rPr sz="1800" lang="en"/>
              <a:t>, </a:t>
            </a:r>
            <a:r>
              <a:rPr sz="1800" lang="en" i="1"/>
              <a:t>Drama</a:t>
            </a:r>
            <a:r>
              <a:rPr sz="1800" lang="en"/>
              <a:t>, </a:t>
            </a:r>
            <a:r>
              <a:rPr sz="1800" lang="en" i="1"/>
              <a:t>Sisters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Faith Erin Hicks: </a:t>
            </a:r>
            <a:r>
              <a:rPr sz="1800" lang="en" i="1"/>
              <a:t>The War at Ellsmere</a:t>
            </a:r>
            <a:r>
              <a:rPr sz="1800" lang="en"/>
              <a:t>, </a:t>
            </a:r>
            <a:r>
              <a:rPr sz="1800" lang="en" i="1"/>
              <a:t>Friends With Boys</a:t>
            </a:r>
            <a:r>
              <a:rPr sz="1800" lang="en"/>
              <a:t>, </a:t>
            </a:r>
            <a:r>
              <a:rPr sz="1800" lang="en" i="1"/>
              <a:t>The Adventures of Superhero Girl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Hope Larson: </a:t>
            </a:r>
            <a:r>
              <a:rPr sz="1800" lang="en" i="1"/>
              <a:t>Chiggers</a:t>
            </a:r>
            <a:r>
              <a:rPr sz="1800" lang="en"/>
              <a:t>, </a:t>
            </a:r>
            <a:r>
              <a:rPr sz="1800" lang="en" i="1"/>
              <a:t>A Wrinkle in Time</a:t>
            </a:r>
          </a:p>
          <a:p>
            <a:pPr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Jennifer Holm: </a:t>
            </a:r>
            <a:r>
              <a:rPr sz="1800" lang="en" i="1"/>
              <a:t>Babymouse</a:t>
            </a:r>
          </a:p>
        </p:txBody>
      </p:sp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105539" x="316900"/>
            <a:ext cy="3652944" cx="25424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Shape 5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22913" x="3067725"/>
            <a:ext cy="3591032" cx="2542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Autobiographical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1063375" x="5676000"/>
            <a:ext cy="3862500" cx="301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302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600" lang="en"/>
              <a:t>Alison Bechdel: </a:t>
            </a:r>
            <a:r>
              <a:rPr sz="1600" lang="en" i="1"/>
              <a:t>Fun Home </a:t>
            </a:r>
            <a:r>
              <a:rPr sz="1600" lang="en"/>
              <a:t>and </a:t>
            </a:r>
            <a:r>
              <a:rPr sz="1600" lang="en" i="1"/>
              <a:t>Are You My Mother?</a:t>
            </a:r>
          </a:p>
          <a:p>
            <a:pPr rtl="0" lvl="0" indent="-3302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600" lang="en"/>
              <a:t>Marjane Satrapi: </a:t>
            </a:r>
            <a:r>
              <a:rPr sz="1600" lang="en" i="1"/>
              <a:t>Persepolis</a:t>
            </a:r>
          </a:p>
          <a:p>
            <a:pPr rtl="0" lvl="0" indent="-3302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600" lang="en"/>
              <a:t>Mari Naomi: </a:t>
            </a:r>
            <a:r>
              <a:rPr sz="1600" lang="en" i="1"/>
              <a:t>Kiss and Tell</a:t>
            </a:r>
            <a:r>
              <a:rPr sz="1600" lang="en"/>
              <a:t>, </a:t>
            </a:r>
            <a:r>
              <a:rPr sz="1600" lang="en" i="1"/>
              <a:t>Dragon’s Breath</a:t>
            </a:r>
          </a:p>
          <a:p>
            <a:pPr rtl="0" lvl="0" indent="-3302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600" lang="en"/>
              <a:t>Ellen Forney: </a:t>
            </a:r>
            <a:r>
              <a:rPr sz="1600" lang="en" i="1"/>
              <a:t>Marbles</a:t>
            </a:r>
          </a:p>
          <a:p>
            <a:pPr rtl="0" lvl="0" indent="-3302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600" lang="en"/>
              <a:t>Ulli Lust: </a:t>
            </a:r>
            <a:r>
              <a:rPr sz="1600" lang="en" i="1"/>
              <a:t>Today is the Last Day of the Rest of Your Life</a:t>
            </a:r>
          </a:p>
          <a:p>
            <a:pPr rtl="0" lvl="0" indent="-3302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600" lang="en"/>
              <a:t>Nicole J. Georges: </a:t>
            </a:r>
            <a:r>
              <a:rPr sz="1600" lang="en" i="1"/>
              <a:t>Calling Dr. Laura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063184" x="304800"/>
            <a:ext cy="3862881" cx="2534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Shape 6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48200" x="2984750"/>
            <a:ext cy="3588382" cx="269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Manga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063375" x="5676000"/>
            <a:ext cy="3862500" cx="301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Kyoko Okazaki: </a:t>
            </a:r>
            <a:r>
              <a:rPr sz="1800" lang="en" i="1"/>
              <a:t>Pink, Helter Skelter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Moto Hagio: </a:t>
            </a:r>
            <a:r>
              <a:rPr sz="1800" lang="en" i="1"/>
              <a:t>A Drunken Dream, The Heart of Thomas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Takako Shimura: </a:t>
            </a:r>
            <a:r>
              <a:rPr sz="1800" lang="en" i="1"/>
              <a:t>Wandering Son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Moyoco Anno: </a:t>
            </a:r>
            <a:r>
              <a:rPr sz="1800" lang="en" i="1"/>
              <a:t>In Clothes Called Fat</a:t>
            </a:r>
            <a:r>
              <a:rPr sz="1800" lang="en"/>
              <a:t>, </a:t>
            </a:r>
            <a:r>
              <a:rPr sz="1800" lang="en" i="1"/>
              <a:t>Insufficient Direction</a:t>
            </a:r>
          </a:p>
          <a:p>
            <a:pPr rtl="0" lvl="0">
              <a:lnSpc>
                <a:spcPct val="115000"/>
              </a:lnSpc>
              <a:spcBef>
                <a:spcPts val="0"/>
              </a:spcBef>
              <a:buNone/>
            </a:pPr>
            <a:r>
              <a:t/>
            </a:r>
            <a:endParaRPr sz="1800" i="1"/>
          </a:p>
        </p:txBody>
      </p:sp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287044" x="304800"/>
            <a:ext cy="3415161" cx="2534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Shape 7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232624" x="3141950"/>
            <a:ext cy="3640858" cx="2534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UK, Europe and Around the World</a:t>
            </a:r>
          </a:p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1063375" x="5676000"/>
            <a:ext cy="3862500" cx="301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3655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700" lang="en"/>
              <a:t>Mary Talbot: </a:t>
            </a:r>
            <a:r>
              <a:rPr sz="1700" lang="en" i="1"/>
              <a:t>The Dotter of Her Father’s Eyes</a:t>
            </a:r>
            <a:r>
              <a:rPr sz="1700" lang="en"/>
              <a:t>, </a:t>
            </a:r>
            <a:r>
              <a:rPr sz="1700" lang="en" i="1"/>
              <a:t>Sally Heathcoate: Suffragette</a:t>
            </a:r>
          </a:p>
          <a:p>
            <a:pPr rtl="0" lvl="0" indent="-33655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700" lang="en"/>
              <a:t>Isabel Greenberg: </a:t>
            </a:r>
            <a:r>
              <a:rPr sz="1700" lang="en" i="1"/>
              <a:t>Encyclopedia of Early Earth</a:t>
            </a:r>
          </a:p>
          <a:p>
            <a:pPr rtl="0" lvl="0" indent="-33655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700" lang="en"/>
              <a:t>Julie Maroh: </a:t>
            </a:r>
            <a:r>
              <a:rPr sz="1700" lang="en" i="1"/>
              <a:t>Blue is the Warmest Color</a:t>
            </a:r>
          </a:p>
          <a:p>
            <a:pPr rtl="0" lvl="0" indent="-33655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700" lang="en"/>
              <a:t>Marguerite Abouet: </a:t>
            </a:r>
            <a:r>
              <a:rPr sz="1700" lang="en" i="1"/>
              <a:t>Aya</a:t>
            </a:r>
            <a:r>
              <a:rPr sz="1700" lang="en"/>
              <a:t> series</a:t>
            </a:r>
          </a:p>
          <a:p>
            <a:pPr rtl="0" lvl="0" indent="-33655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700" lang="en"/>
              <a:t>Rutu Modan: </a:t>
            </a:r>
            <a:r>
              <a:rPr sz="1700" lang="en" i="1"/>
              <a:t>Exit Wounds</a:t>
            </a:r>
            <a:r>
              <a:rPr sz="1700" lang="en"/>
              <a:t>, </a:t>
            </a:r>
            <a:r>
              <a:rPr sz="1700" lang="en" i="1"/>
              <a:t>The Property</a:t>
            </a:r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165885" x="304800"/>
            <a:ext cy="3657478" cx="2534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Shape 7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166817" x="3065750"/>
            <a:ext cy="3620071" cx="25340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en"/>
              <a:t>Online comics</a:t>
            </a:r>
          </a:p>
        </p:txBody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1063375" x="5676000"/>
            <a:ext cy="3862500" cx="30108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Molly Ostertag: </a:t>
            </a:r>
            <a:r>
              <a:rPr sz="1800" lang="en" i="1"/>
              <a:t>Strong Female Protagonist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Allie Brosh: </a:t>
            </a:r>
            <a:r>
              <a:rPr sz="1800" lang="en" i="1"/>
              <a:t>Hyperbole and a Half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Meredith Gran: </a:t>
            </a:r>
            <a:r>
              <a:rPr sz="1800" lang="en" i="1"/>
              <a:t>Octopus Pie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Kate Beaton: </a:t>
            </a:r>
            <a:r>
              <a:rPr sz="1800" lang="en" i="1"/>
              <a:t>Hark! A Vagrant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Danielle Corsetto: </a:t>
            </a:r>
            <a:r>
              <a:rPr sz="1800" lang="en" i="1"/>
              <a:t>Girls with Slingshots</a:t>
            </a:r>
          </a:p>
          <a:p>
            <a:pPr rtl="0" lvl="0" indent="-342900" marL="457200">
              <a:lnSpc>
                <a:spcPct val="115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sz="1800" lang="en"/>
              <a:t>Kate Leth: </a:t>
            </a:r>
            <a:r>
              <a:rPr sz="1800" lang="en" i="1"/>
              <a:t>Kate or Die!</a:t>
            </a:r>
          </a:p>
        </p:txBody>
      </p:sp>
      <p:pic>
        <p:nvPicPr>
          <p:cNvPr id="86" name="Shape 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1103543" x="304800"/>
            <a:ext cy="3782163" cx="25340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Shape 8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y="1074425" x="3065750"/>
            <a:ext cy="3804875" cx="253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-dark">
  <a:themeElements>
    <a:clrScheme name="Custom 345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